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handoutMasterIdLst>
    <p:handoutMasterId r:id="rId6"/>
  </p:handoutMasterIdLst>
  <p:sldIdLst>
    <p:sldId id="256" r:id="rId2"/>
    <p:sldId id="257" r:id="rId3"/>
    <p:sldId id="259" r:id="rId4"/>
    <p:sldId id="258" r:id="rId5"/>
  </p:sldIdLst>
  <p:sldSz cx="6858000" cy="9144000" type="letter"/>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92" y="-108"/>
      </p:cViewPr>
      <p:guideLst>
        <p:guide orient="horz" pos="2880"/>
        <p:guide pos="2160"/>
      </p:guideLst>
    </p:cSldViewPr>
  </p:slideViewPr>
  <p:notesTextViewPr>
    <p:cViewPr>
      <p:scale>
        <a:sx n="100" d="100"/>
        <a:sy n="100" d="100"/>
      </p:scale>
      <p:origin x="0" y="0"/>
    </p:cViewPr>
  </p:notesTextViewPr>
  <p:notesViewPr>
    <p:cSldViewPr>
      <p:cViewPr varScale="1">
        <p:scale>
          <a:sx n="57" d="100"/>
          <a:sy n="57" d="100"/>
        </p:scale>
        <p:origin x="-252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06C2560-E0C8-497F-9B36-2503D5DBC38A}" type="datetimeFigureOut">
              <a:rPr lang="pt-PT" smtClean="0"/>
              <a:pPr/>
              <a:t>03-02-2012</a:t>
            </a:fld>
            <a:endParaRPr lang="pt-PT"/>
          </a:p>
        </p:txBody>
      </p:sp>
      <p:sp>
        <p:nvSpPr>
          <p:cNvPr id="4" name="Marcador de Posição do Rodapé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5" name="Marcador de Posição do Número do Diapositivo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CD53B96-B297-4332-9C2E-B5A80B641F58}" type="slidenum">
              <a:rPr lang="pt-PT" smtClean="0"/>
              <a:pPr/>
              <a:t>‹nº›</a:t>
            </a:fld>
            <a:endParaRPr lang="pt-PT"/>
          </a:p>
        </p:txBody>
      </p:sp>
    </p:spTree>
    <p:extLst>
      <p:ext uri="{BB962C8B-B14F-4D97-AF65-F5344CB8AC3E}">
        <p14:creationId xmlns:p14="http://schemas.microsoft.com/office/powerpoint/2010/main" val="3600793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bg>
      <p:bgRef idx="1002">
        <a:schemeClr val="bg2"/>
      </p:bgRef>
    </p:bg>
    <p:spTree>
      <p:nvGrpSpPr>
        <p:cNvPr id="1" name=""/>
        <p:cNvGrpSpPr/>
        <p:nvPr/>
      </p:nvGrpSpPr>
      <p:grpSpPr>
        <a:xfrm>
          <a:off x="0" y="0"/>
          <a:ext cx="0" cy="0"/>
          <a:chOff x="0" y="0"/>
          <a:chExt cx="0" cy="0"/>
        </a:xfrm>
      </p:grpSpPr>
      <p:sp>
        <p:nvSpPr>
          <p:cNvPr id="7" name="Forma livre 6"/>
          <p:cNvSpPr>
            <a:spLocks/>
          </p:cNvSpPr>
          <p:nvPr/>
        </p:nvSpPr>
        <p:spPr bwMode="auto">
          <a:xfrm>
            <a:off x="0" y="6336168"/>
            <a:ext cx="6858000" cy="281728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orma livre 7"/>
          <p:cNvSpPr>
            <a:spLocks/>
          </p:cNvSpPr>
          <p:nvPr/>
        </p:nvSpPr>
        <p:spPr bwMode="auto">
          <a:xfrm>
            <a:off x="4579144" y="0"/>
            <a:ext cx="2278856" cy="9144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ítulo 8"/>
          <p:cNvSpPr>
            <a:spLocks noGrp="1"/>
          </p:cNvSpPr>
          <p:nvPr>
            <p:ph type="ctrTitle"/>
          </p:nvPr>
        </p:nvSpPr>
        <p:spPr>
          <a:xfrm>
            <a:off x="321798" y="4450080"/>
            <a:ext cx="4860036" cy="306832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pt-PT" smtClean="0"/>
              <a:t>Clique para editar o estilo</a:t>
            </a:r>
            <a:endParaRPr kumimoji="0" lang="en-US"/>
          </a:p>
        </p:txBody>
      </p:sp>
      <p:sp>
        <p:nvSpPr>
          <p:cNvPr id="17" name="Subtítulo 16"/>
          <p:cNvSpPr>
            <a:spLocks noGrp="1"/>
          </p:cNvSpPr>
          <p:nvPr>
            <p:ph type="subTitle" idx="1"/>
          </p:nvPr>
        </p:nvSpPr>
        <p:spPr>
          <a:xfrm>
            <a:off x="324788" y="2059749"/>
            <a:ext cx="4860036" cy="23368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Faça clique para editar o estilo</a:t>
            </a:r>
            <a:endParaRPr kumimoji="0" lang="en-US"/>
          </a:p>
        </p:txBody>
      </p:sp>
      <p:sp>
        <p:nvSpPr>
          <p:cNvPr id="30" name="Marcador de Posição da Data 29"/>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19" name="Marcador de Posição do Rodapé 18"/>
          <p:cNvSpPr>
            <a:spLocks noGrp="1"/>
          </p:cNvSpPr>
          <p:nvPr>
            <p:ph type="ftr" sz="quarter" idx="11"/>
          </p:nvPr>
        </p:nvSpPr>
        <p:spPr/>
        <p:txBody>
          <a:bodyPr/>
          <a:lstStyle/>
          <a:p>
            <a:endParaRPr lang="pt-PT"/>
          </a:p>
        </p:txBody>
      </p:sp>
      <p:sp>
        <p:nvSpPr>
          <p:cNvPr id="27" name="Marcador de Posição do Número do Diapositivo 26"/>
          <p:cNvSpPr>
            <a:spLocks noGrp="1"/>
          </p:cNvSpPr>
          <p:nvPr>
            <p:ph type="sldNum" sz="quarter" idx="12"/>
          </p:nvPr>
        </p:nvSpPr>
        <p:spPr/>
        <p:txBody>
          <a:bodyPr/>
          <a:lstStyle/>
          <a:p>
            <a:fld id="{61BA8A66-2E91-4C46-8716-B333274CDE00}"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4972050" y="366185"/>
            <a:ext cx="1543050" cy="7802033"/>
          </a:xfrm>
        </p:spPr>
        <p:txBody>
          <a:bodyPr vert="eaVer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342900" y="366185"/>
            <a:ext cx="4514850" cy="7802033"/>
          </a:xfrm>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lgn="l">
              <a:defRPr/>
            </a:lvl1pPr>
          </a:lstStyle>
          <a:p>
            <a:r>
              <a:rPr kumimoji="0" lang="pt-PT" smtClean="0"/>
              <a:t>Clique para editar o estilo</a:t>
            </a:r>
            <a:endParaRPr kumimoji="0" lang="en-US"/>
          </a:p>
        </p:txBody>
      </p:sp>
      <p:sp>
        <p:nvSpPr>
          <p:cNvPr id="3" name="Marcador de Posição de Conteúdo 2"/>
          <p:cNvSpPr>
            <a:spLocks noGrp="1"/>
          </p:cNvSpPr>
          <p:nvPr>
            <p:ph idx="1"/>
          </p:nvPr>
        </p:nvSpPr>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bg>
      <p:bgRef idx="1002">
        <a:schemeClr val="bg2"/>
      </p:bgRef>
    </p:bg>
    <p:spTree>
      <p:nvGrpSpPr>
        <p:cNvPr id="1" name=""/>
        <p:cNvGrpSpPr/>
        <p:nvPr/>
      </p:nvGrpSpPr>
      <p:grpSpPr>
        <a:xfrm>
          <a:off x="0" y="0"/>
          <a:ext cx="0" cy="0"/>
          <a:chOff x="0" y="0"/>
          <a:chExt cx="0" cy="0"/>
        </a:xfrm>
      </p:grpSpPr>
      <p:sp>
        <p:nvSpPr>
          <p:cNvPr id="7" name="Forma livre 6"/>
          <p:cNvSpPr>
            <a:spLocks/>
          </p:cNvSpPr>
          <p:nvPr/>
        </p:nvSpPr>
        <p:spPr bwMode="auto">
          <a:xfrm>
            <a:off x="0" y="6336168"/>
            <a:ext cx="6858000" cy="281728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orma livre 8"/>
          <p:cNvSpPr>
            <a:spLocks/>
          </p:cNvSpPr>
          <p:nvPr/>
        </p:nvSpPr>
        <p:spPr bwMode="auto">
          <a:xfrm>
            <a:off x="4579144" y="0"/>
            <a:ext cx="2278856" cy="9144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ítulo 1"/>
          <p:cNvSpPr>
            <a:spLocks noGrp="1"/>
          </p:cNvSpPr>
          <p:nvPr>
            <p:ph type="title"/>
          </p:nvPr>
        </p:nvSpPr>
        <p:spPr>
          <a:xfrm>
            <a:off x="514350" y="4778450"/>
            <a:ext cx="4972050" cy="2435151"/>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514350" y="3314400"/>
            <a:ext cx="4972050" cy="1422251"/>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61BA8A66-2E91-4C46-8716-B333274CDE00}"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a:xfrm>
            <a:off x="342900" y="366184"/>
            <a:ext cx="5600700" cy="1524000"/>
          </a:xfrm>
        </p:spPr>
        <p:txBody>
          <a:bodyPr/>
          <a:lstStyle/>
          <a:p>
            <a:r>
              <a:rPr kumimoji="0" lang="pt-PT" smtClean="0"/>
              <a:t>Clique para editar o estilo</a:t>
            </a:r>
            <a:endParaRPr kumimoji="0" lang="en-US"/>
          </a:p>
        </p:txBody>
      </p:sp>
      <p:sp>
        <p:nvSpPr>
          <p:cNvPr id="3" name="Marcador de Posição de Conteúdo 2"/>
          <p:cNvSpPr>
            <a:spLocks noGrp="1"/>
          </p:cNvSpPr>
          <p:nvPr>
            <p:ph sz="half" idx="1"/>
          </p:nvPr>
        </p:nvSpPr>
        <p:spPr>
          <a:xfrm>
            <a:off x="342900" y="2133601"/>
            <a:ext cx="2743200" cy="6034617"/>
          </a:xfrm>
        </p:spPr>
        <p:txBody>
          <a:bodyPr/>
          <a:lstStyle>
            <a:lvl1pPr>
              <a:defRPr sz="2600"/>
            </a:lvl1pPr>
            <a:lvl2pPr>
              <a:defRPr sz="2200"/>
            </a:lvl2pPr>
            <a:lvl3pPr>
              <a:defRPr sz="2000"/>
            </a:lvl3pPr>
            <a:lvl4pPr>
              <a:defRPr sz="18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3200400" y="2133601"/>
            <a:ext cx="2743200" cy="6034617"/>
          </a:xfrm>
        </p:spPr>
        <p:txBody>
          <a:bodyPr/>
          <a:lstStyle>
            <a:lvl1pPr>
              <a:defRPr sz="2600"/>
            </a:lvl1pPr>
            <a:lvl2pPr>
              <a:defRPr sz="2200"/>
            </a:lvl2pPr>
            <a:lvl3pPr>
              <a:defRPr sz="2000"/>
            </a:lvl3pPr>
            <a:lvl4pPr>
              <a:defRPr sz="18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42900" y="364067"/>
            <a:ext cx="6172200" cy="1524000"/>
          </a:xfrm>
        </p:spPr>
        <p:txBody>
          <a:bodyPr anchor="ctr"/>
          <a:lstStyle>
            <a:lvl1pPr>
              <a:defRPr/>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342900" y="7315200"/>
            <a:ext cx="3030141" cy="11176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3483769" y="7315200"/>
            <a:ext cx="3031331" cy="11176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342900" y="2022550"/>
            <a:ext cx="3030141" cy="5255684"/>
          </a:xfrm>
        </p:spPr>
        <p:txBody>
          <a:bodyPr/>
          <a:lstStyle>
            <a:lvl1pPr>
              <a:defRPr sz="2400"/>
            </a:lvl1pPr>
            <a:lvl2pPr>
              <a:defRPr sz="2000"/>
            </a:lvl2pPr>
            <a:lvl3pPr>
              <a:defRPr sz="1800"/>
            </a:lvl3pPr>
            <a:lvl4pPr>
              <a:defRPr sz="1600"/>
            </a:lvl4pPr>
            <a:lvl5pPr>
              <a:defRPr sz="16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3483769" y="2022550"/>
            <a:ext cx="3031331" cy="5255684"/>
          </a:xfrm>
        </p:spPr>
        <p:txBody>
          <a:bodyPr/>
          <a:lstStyle>
            <a:lvl1pPr>
              <a:defRPr sz="2400"/>
            </a:lvl1pPr>
            <a:lvl2pPr>
              <a:defRPr sz="2000"/>
            </a:lvl2pPr>
            <a:lvl3pPr>
              <a:defRPr sz="1800"/>
            </a:lvl3pPr>
            <a:lvl4pPr>
              <a:defRPr sz="1600"/>
            </a:lvl4pPr>
            <a:lvl5pPr>
              <a:defRPr sz="16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342900" y="365760"/>
            <a:ext cx="5602986" cy="1524000"/>
          </a:xfrm>
        </p:spPr>
        <p:txBody>
          <a:bodyPr anchor="ctr"/>
          <a:lstStyle>
            <a:lvl1pPr algn="l">
              <a:defRPr sz="4600"/>
            </a:lvl1pPr>
          </a:lstStyle>
          <a:p>
            <a:r>
              <a:rPr kumimoji="0" lang="pt-PT" smtClean="0"/>
              <a:t>Clique para editar o estilo</a:t>
            </a:r>
            <a:endParaRPr kumimoji="0" lang="en-US"/>
          </a:p>
        </p:txBody>
      </p:sp>
      <p:sp>
        <p:nvSpPr>
          <p:cNvPr id="7" name="Marcador de Posição da Data 6"/>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8" name="Marcador de Posição do Número do Diapositivo 7"/>
          <p:cNvSpPr>
            <a:spLocks noGrp="1"/>
          </p:cNvSpPr>
          <p:nvPr>
            <p:ph type="sldNum" sz="quarter" idx="11"/>
          </p:nvPr>
        </p:nvSpPr>
        <p:spPr/>
        <p:txBody>
          <a:bodyPr/>
          <a:lstStyle/>
          <a:p>
            <a:fld id="{61BA8A66-2E91-4C46-8716-B333274CDE00}" type="slidenum">
              <a:rPr lang="pt-PT" smtClean="0"/>
              <a:pPr/>
              <a:t>‹nº›</a:t>
            </a:fld>
            <a:endParaRPr lang="pt-PT"/>
          </a:p>
        </p:txBody>
      </p:sp>
      <p:sp>
        <p:nvSpPr>
          <p:cNvPr id="9" name="Marcador de Posição do Rodapé 8"/>
          <p:cNvSpPr>
            <a:spLocks noGrp="1"/>
          </p:cNvSpPr>
          <p:nvPr>
            <p:ph type="ftr" sz="quarter" idx="12"/>
          </p:nvPr>
        </p:nvSpPr>
        <p:spPr/>
        <p:txBody>
          <a:bodyPr/>
          <a:lstStyle/>
          <a:p>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42900" y="1580704"/>
            <a:ext cx="2400300" cy="973667"/>
          </a:xfrm>
        </p:spPr>
        <p:txBody>
          <a:bodyPr tIns="0" bIns="0" anchor="t"/>
          <a:lstStyle>
            <a:lvl1pPr algn="l">
              <a:buNone/>
              <a:defRPr sz="1800" b="1">
                <a:solidFill>
                  <a:schemeClr val="accent1"/>
                </a:solidFill>
              </a:defRPr>
            </a:lvl1pPr>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342900" y="285899"/>
            <a:ext cx="2057400" cy="12192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342900" y="2641600"/>
            <a:ext cx="5314950" cy="5080000"/>
          </a:xfrm>
        </p:spPr>
        <p:txBody>
          <a:bodyPr/>
          <a:lstStyle>
            <a:lvl1pPr>
              <a:defRPr sz="2800"/>
            </a:lvl1pPr>
            <a:lvl2pPr>
              <a:defRPr sz="2400"/>
            </a:lvl2pPr>
            <a:lvl3pPr>
              <a:defRPr sz="2200"/>
            </a:lvl3pPr>
            <a:lvl4pPr>
              <a:defRPr sz="2000"/>
            </a:lvl4pPr>
            <a:lvl5pPr>
              <a:defRPr sz="20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p>
            <a:fld id="{3BAC71A4-5CF8-4773-8924-909D2A5F72B4}" type="datetimeFigureOut">
              <a:rPr lang="pt-PT" smtClean="0"/>
              <a:pPr/>
              <a:t>03-02-2012</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a:xfrm>
            <a:off x="6117336" y="8562753"/>
            <a:ext cx="571500" cy="486833"/>
          </a:xfrm>
        </p:spPr>
        <p:txBody>
          <a:bodyPr/>
          <a:lstStyle/>
          <a:p>
            <a:fld id="{61BA8A66-2E91-4C46-8716-B333274CDE00}" type="slidenum">
              <a:rPr lang="pt-PT" smtClean="0"/>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167549" y="2274279"/>
            <a:ext cx="2290401" cy="1671744"/>
          </a:xfrm>
        </p:spPr>
        <p:txBody>
          <a:bodyPr anchor="b"/>
          <a:lstStyle>
            <a:lvl1pPr algn="l">
              <a:buNone/>
              <a:defRPr sz="2200" b="1">
                <a:solidFill>
                  <a:schemeClr val="accent1"/>
                </a:solidFill>
              </a:defRPr>
            </a:lvl1pPr>
          </a:lstStyle>
          <a:p>
            <a:r>
              <a:rPr kumimoji="0" lang="pt-PT" smtClean="0"/>
              <a:t>Clique para editar o estilo</a:t>
            </a:r>
            <a:endParaRPr kumimoji="0" lang="en-US"/>
          </a:p>
        </p:txBody>
      </p:sp>
      <p:sp>
        <p:nvSpPr>
          <p:cNvPr id="3" name="Marcador de Posição da Imagem 2"/>
          <p:cNvSpPr>
            <a:spLocks noGrp="1"/>
          </p:cNvSpPr>
          <p:nvPr>
            <p:ph type="pic" idx="1"/>
          </p:nvPr>
        </p:nvSpPr>
        <p:spPr>
          <a:xfrm>
            <a:off x="799221" y="1359876"/>
            <a:ext cx="3086100" cy="54864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pt-PT" smtClean="0"/>
              <a:t>Clique no ícone para adicionar uma imagem</a:t>
            </a:r>
            <a:endParaRPr kumimoji="0" lang="en-US" dirty="0"/>
          </a:p>
        </p:txBody>
      </p:sp>
      <p:sp>
        <p:nvSpPr>
          <p:cNvPr id="4" name="Marcador de Posição do Texto 3"/>
          <p:cNvSpPr>
            <a:spLocks noGrp="1"/>
          </p:cNvSpPr>
          <p:nvPr>
            <p:ph type="body" sz="half" idx="2"/>
          </p:nvPr>
        </p:nvSpPr>
        <p:spPr>
          <a:xfrm>
            <a:off x="4167550" y="3998354"/>
            <a:ext cx="2290400" cy="3551309"/>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pt-PT" smtClean="0"/>
              <a:t>Clique para editar os estilos</a:t>
            </a:r>
          </a:p>
        </p:txBody>
      </p:sp>
      <p:sp>
        <p:nvSpPr>
          <p:cNvPr id="5" name="Marcador de Posição da Data 4"/>
          <p:cNvSpPr>
            <a:spLocks noGrp="1"/>
          </p:cNvSpPr>
          <p:nvPr>
            <p:ph type="dt" sz="half" idx="10"/>
          </p:nvPr>
        </p:nvSpPr>
        <p:spPr>
          <a:xfrm>
            <a:off x="342900" y="8562753"/>
            <a:ext cx="1600200" cy="486833"/>
          </a:xfrm>
        </p:spPr>
        <p:txBody>
          <a:bodyPr/>
          <a:lstStyle/>
          <a:p>
            <a:fld id="{3BAC71A4-5CF8-4773-8924-909D2A5F72B4}" type="datetimeFigureOut">
              <a:rPr lang="pt-PT" smtClean="0"/>
              <a:pPr/>
              <a:t>03-02-2012</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61BA8A66-2E91-4C46-8716-B333274CDE00}" type="slidenum">
              <a:rPr lang="pt-PT" smtClean="0"/>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orma livre 11"/>
          <p:cNvSpPr>
            <a:spLocks/>
          </p:cNvSpPr>
          <p:nvPr/>
        </p:nvSpPr>
        <p:spPr bwMode="auto">
          <a:xfrm>
            <a:off x="0" y="6336168"/>
            <a:ext cx="6858000" cy="2817283"/>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orma livre 15"/>
          <p:cNvSpPr>
            <a:spLocks/>
          </p:cNvSpPr>
          <p:nvPr/>
        </p:nvSpPr>
        <p:spPr bwMode="auto">
          <a:xfrm>
            <a:off x="5486400" y="0"/>
            <a:ext cx="1371600" cy="9144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Marcador de Posição do Título 8"/>
          <p:cNvSpPr>
            <a:spLocks noGrp="1"/>
          </p:cNvSpPr>
          <p:nvPr>
            <p:ph type="title"/>
          </p:nvPr>
        </p:nvSpPr>
        <p:spPr>
          <a:xfrm>
            <a:off x="342900" y="366184"/>
            <a:ext cx="5600700" cy="1524000"/>
          </a:xfrm>
          <a:prstGeom prst="rect">
            <a:avLst/>
          </a:prstGeom>
        </p:spPr>
        <p:txBody>
          <a:bodyPr vert="horz" lIns="45720" rIns="45720" anchor="ctr">
            <a:normAutofit/>
          </a:bodyPr>
          <a:lstStyle/>
          <a:p>
            <a:r>
              <a:rPr kumimoji="0" lang="pt-PT" smtClean="0"/>
              <a:t>Clique para editar o estilo</a:t>
            </a:r>
            <a:endParaRPr kumimoji="0" lang="en-US"/>
          </a:p>
        </p:txBody>
      </p:sp>
      <p:sp>
        <p:nvSpPr>
          <p:cNvPr id="30" name="Marcador de Posição do Texto 29"/>
          <p:cNvSpPr>
            <a:spLocks noGrp="1"/>
          </p:cNvSpPr>
          <p:nvPr>
            <p:ph type="body" idx="1"/>
          </p:nvPr>
        </p:nvSpPr>
        <p:spPr>
          <a:xfrm>
            <a:off x="342900" y="2133601"/>
            <a:ext cx="5600700" cy="6034617"/>
          </a:xfrm>
          <a:prstGeom prst="rect">
            <a:avLst/>
          </a:prstGeom>
        </p:spPr>
        <p:txBody>
          <a:bodyPr vert="horz">
            <a:normAutofit/>
          </a:bodyPr>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0" name="Marcador de Posição da Data 9"/>
          <p:cNvSpPr>
            <a:spLocks noGrp="1"/>
          </p:cNvSpPr>
          <p:nvPr>
            <p:ph type="dt" sz="half" idx="2"/>
          </p:nvPr>
        </p:nvSpPr>
        <p:spPr>
          <a:xfrm>
            <a:off x="342900" y="8562753"/>
            <a:ext cx="1600200" cy="486833"/>
          </a:xfrm>
          <a:prstGeom prst="rect">
            <a:avLst/>
          </a:prstGeom>
        </p:spPr>
        <p:txBody>
          <a:bodyPr vert="horz" bIns="0" anchor="b"/>
          <a:lstStyle>
            <a:lvl1pPr algn="l" eaLnBrk="1" latinLnBrk="0" hangingPunct="1">
              <a:defRPr kumimoji="0" sz="1000">
                <a:solidFill>
                  <a:schemeClr val="tx2">
                    <a:shade val="50000"/>
                  </a:schemeClr>
                </a:solidFill>
              </a:defRPr>
            </a:lvl1pPr>
          </a:lstStyle>
          <a:p>
            <a:fld id="{3BAC71A4-5CF8-4773-8924-909D2A5F72B4}" type="datetimeFigureOut">
              <a:rPr lang="pt-PT" smtClean="0"/>
              <a:pPr/>
              <a:t>03-02-2012</a:t>
            </a:fld>
            <a:endParaRPr lang="pt-PT"/>
          </a:p>
        </p:txBody>
      </p:sp>
      <p:sp>
        <p:nvSpPr>
          <p:cNvPr id="22" name="Marcador de Posição do Rodapé 21"/>
          <p:cNvSpPr>
            <a:spLocks noGrp="1"/>
          </p:cNvSpPr>
          <p:nvPr>
            <p:ph type="ftr" sz="quarter" idx="3"/>
          </p:nvPr>
        </p:nvSpPr>
        <p:spPr>
          <a:xfrm>
            <a:off x="2343150" y="8562753"/>
            <a:ext cx="2171700" cy="486833"/>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pt-PT"/>
          </a:p>
        </p:txBody>
      </p:sp>
      <p:sp>
        <p:nvSpPr>
          <p:cNvPr id="18" name="Marcador de Posição do Número do Diapositivo 17"/>
          <p:cNvSpPr>
            <a:spLocks noGrp="1"/>
          </p:cNvSpPr>
          <p:nvPr>
            <p:ph type="sldNum" sz="quarter" idx="4"/>
          </p:nvPr>
        </p:nvSpPr>
        <p:spPr>
          <a:xfrm>
            <a:off x="6115050" y="8562753"/>
            <a:ext cx="571500" cy="486833"/>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1BA8A66-2E91-4C46-8716-B333274CDE00}" type="slidenum">
              <a:rPr lang="pt-PT" smtClean="0"/>
              <a:pPr/>
              <a:t>‹nº›</a:t>
            </a:fld>
            <a:endParaRPr lang="pt-PT"/>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20688" y="1115616"/>
            <a:ext cx="4680520" cy="1754326"/>
          </a:xfrm>
          <a:prstGeom prst="rect">
            <a:avLst/>
          </a:prstGeom>
          <a:noFill/>
        </p:spPr>
        <p:txBody>
          <a:bodyPr wrap="square" rtlCol="0">
            <a:spAutoFit/>
          </a:bodyPr>
          <a:lstStyle/>
          <a:p>
            <a:r>
              <a:rPr lang="pt-PT" sz="5400" b="1" dirty="0" smtClean="0"/>
              <a:t>JOGO DE GESTÃO</a:t>
            </a:r>
            <a:endParaRPr lang="pt-PT" sz="5400" b="1" dirty="0"/>
          </a:p>
        </p:txBody>
      </p:sp>
      <p:sp>
        <p:nvSpPr>
          <p:cNvPr id="7" name="CaixaDeTexto 6"/>
          <p:cNvSpPr txBox="1"/>
          <p:nvPr/>
        </p:nvSpPr>
        <p:spPr>
          <a:xfrm>
            <a:off x="836712" y="7020272"/>
            <a:ext cx="4608512" cy="369332"/>
          </a:xfrm>
          <a:prstGeom prst="rect">
            <a:avLst/>
          </a:prstGeom>
          <a:noFill/>
        </p:spPr>
        <p:txBody>
          <a:bodyPr wrap="square" rtlCol="0">
            <a:spAutoFit/>
          </a:bodyPr>
          <a:lstStyle/>
          <a:p>
            <a:r>
              <a:rPr lang="pt-PT" dirty="0" err="1" smtClean="0"/>
              <a:t>xxx</a:t>
            </a:r>
            <a:r>
              <a:rPr lang="pt-PT" dirty="0" smtClean="0"/>
              <a:t> a </a:t>
            </a:r>
            <a:r>
              <a:rPr lang="pt-PT" dirty="0" err="1" smtClean="0"/>
              <a:t>xxx</a:t>
            </a:r>
            <a:r>
              <a:rPr lang="pt-PT" dirty="0" smtClean="0"/>
              <a:t> de fevereiro de 2012</a:t>
            </a:r>
            <a:endParaRPr lang="pt-PT" dirty="0"/>
          </a:p>
        </p:txBody>
      </p:sp>
      <p:sp>
        <p:nvSpPr>
          <p:cNvPr id="8" name="CaixaDeTexto 7"/>
          <p:cNvSpPr txBox="1"/>
          <p:nvPr/>
        </p:nvSpPr>
        <p:spPr>
          <a:xfrm>
            <a:off x="692696" y="2987824"/>
            <a:ext cx="4680520" cy="400110"/>
          </a:xfrm>
          <a:prstGeom prst="rect">
            <a:avLst/>
          </a:prstGeom>
          <a:noFill/>
        </p:spPr>
        <p:txBody>
          <a:bodyPr wrap="square" rtlCol="0">
            <a:spAutoFit/>
          </a:bodyPr>
          <a:lstStyle/>
          <a:p>
            <a:r>
              <a:rPr lang="pt-PT" sz="2000" b="1" i="1" dirty="0" smtClean="0"/>
              <a:t>Global </a:t>
            </a:r>
            <a:r>
              <a:rPr lang="pt-PT" sz="2000" b="1" i="1" dirty="0" err="1" smtClean="0"/>
              <a:t>Challenge</a:t>
            </a:r>
            <a:r>
              <a:rPr lang="pt-PT" sz="2000" b="1" i="1" dirty="0" smtClean="0"/>
              <a:t> - 5</a:t>
            </a:r>
            <a:endParaRPr lang="pt-PT" sz="2000" b="1" i="1" dirty="0"/>
          </a:p>
        </p:txBody>
      </p:sp>
      <p:pic>
        <p:nvPicPr>
          <p:cNvPr id="10" name="Imagem 9" descr="cesim_desenvolvimento_produto (2).png"/>
          <p:cNvPicPr>
            <a:picLocks noChangeAspect="1"/>
          </p:cNvPicPr>
          <p:nvPr/>
        </p:nvPicPr>
        <p:blipFill>
          <a:blip r:embed="rId2" cstate="print"/>
          <a:stretch>
            <a:fillRect/>
          </a:stretch>
        </p:blipFill>
        <p:spPr>
          <a:xfrm>
            <a:off x="692696" y="3822806"/>
            <a:ext cx="5184576" cy="247738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2" name="CaixaDeTexto 1"/>
          <p:cNvSpPr txBox="1"/>
          <p:nvPr/>
        </p:nvSpPr>
        <p:spPr>
          <a:xfrm>
            <a:off x="476672" y="467544"/>
            <a:ext cx="5976664" cy="6247864"/>
          </a:xfrm>
          <a:prstGeom prst="rect">
            <a:avLst/>
          </a:prstGeom>
          <a:noFill/>
        </p:spPr>
        <p:txBody>
          <a:bodyPr wrap="square" rtlCol="0">
            <a:spAutoFit/>
          </a:bodyPr>
          <a:lstStyle/>
          <a:p>
            <a:r>
              <a:rPr lang="pt-PT" sz="2000" b="1" dirty="0" smtClean="0">
                <a:solidFill>
                  <a:schemeClr val="tx2">
                    <a:lumMod val="25000"/>
                  </a:schemeClr>
                </a:solidFill>
              </a:rPr>
              <a:t>O que é o Jogo de Gestão?</a:t>
            </a:r>
          </a:p>
          <a:p>
            <a:pPr algn="just"/>
            <a:r>
              <a:rPr lang="pt-PT" sz="2000" b="1" dirty="0" smtClean="0">
                <a:solidFill>
                  <a:schemeClr val="tx2">
                    <a:lumMod val="50000"/>
                  </a:schemeClr>
                </a:solidFill>
              </a:rPr>
              <a:t>O Jogo de Gestão – </a:t>
            </a:r>
            <a:r>
              <a:rPr lang="pt-PT" sz="2000" b="1" i="1" dirty="0" smtClean="0">
                <a:solidFill>
                  <a:schemeClr val="tx2">
                    <a:lumMod val="50000"/>
                  </a:schemeClr>
                </a:solidFill>
              </a:rPr>
              <a:t>Global </a:t>
            </a:r>
            <a:r>
              <a:rPr lang="pt-PT" sz="2000" b="1" i="1" dirty="0" err="1" smtClean="0">
                <a:solidFill>
                  <a:schemeClr val="tx2">
                    <a:lumMod val="50000"/>
                  </a:schemeClr>
                </a:solidFill>
              </a:rPr>
              <a:t>Challenge</a:t>
            </a:r>
            <a:r>
              <a:rPr lang="pt-PT" sz="2000" b="1" i="1" dirty="0" smtClean="0">
                <a:solidFill>
                  <a:schemeClr val="tx2">
                    <a:lumMod val="50000"/>
                  </a:schemeClr>
                </a:solidFill>
              </a:rPr>
              <a:t> 5</a:t>
            </a:r>
            <a:r>
              <a:rPr lang="pt-PT" sz="2000" b="1" dirty="0" smtClean="0">
                <a:solidFill>
                  <a:schemeClr val="tx2">
                    <a:lumMod val="50000"/>
                  </a:schemeClr>
                </a:solidFill>
              </a:rPr>
              <a:t> – é uma simulação online desenvolvida pelo CESIM que coloca os participantes perante um ambiente de gestão empresarial no qual terão de tomar decisões em equipa em domínios como marketing, contabilidade, economia, logística, estratégia, recursos humanos, ou informática, entre outros.</a:t>
            </a:r>
          </a:p>
          <a:p>
            <a:pPr algn="just"/>
            <a:endParaRPr lang="pt-PT" sz="2000" b="1" dirty="0" smtClean="0">
              <a:solidFill>
                <a:schemeClr val="tx2">
                  <a:lumMod val="25000"/>
                </a:schemeClr>
              </a:solidFill>
            </a:endParaRPr>
          </a:p>
          <a:p>
            <a:pPr algn="just"/>
            <a:r>
              <a:rPr lang="pt-PT" sz="2000" b="1" dirty="0" smtClean="0">
                <a:solidFill>
                  <a:schemeClr val="tx2">
                    <a:lumMod val="25000"/>
                  </a:schemeClr>
                </a:solidFill>
              </a:rPr>
              <a:t>Quem pode participar no Jogo de Gestão?</a:t>
            </a:r>
          </a:p>
          <a:p>
            <a:pPr algn="just"/>
            <a:r>
              <a:rPr lang="pt-PT" sz="2000" b="1" dirty="0" smtClean="0">
                <a:solidFill>
                  <a:schemeClr val="tx2">
                    <a:lumMod val="50000"/>
                  </a:schemeClr>
                </a:solidFill>
              </a:rPr>
              <a:t>O Jogo de Gestão destina-se aos estudantes finalistas das licenciaturas ministradas pela Escola Superior de Ciências Empresariais (ESCE) do Instituto Politécnico de Viana do Castelo, os quais formarão equipas juntamente com dirigentes e quadros superiores de empresas do Alto Minho.</a:t>
            </a:r>
          </a:p>
          <a:p>
            <a:pPr algn="just"/>
            <a:endParaRPr lang="pt-PT" sz="2000" b="1" dirty="0" smtClean="0">
              <a:solidFill>
                <a:schemeClr val="tx2">
                  <a:lumMod val="50000"/>
                </a:schemeClr>
              </a:solidFill>
            </a:endParaRPr>
          </a:p>
          <a:p>
            <a:endParaRPr lang="pt-PT" sz="2000" b="1" dirty="0">
              <a:solidFill>
                <a:schemeClr val="tx2">
                  <a:lumMod val="25000"/>
                </a:schemeClr>
              </a:solidFill>
            </a:endParaRPr>
          </a:p>
        </p:txBody>
      </p:sp>
      <p:pic>
        <p:nvPicPr>
          <p:cNvPr id="4" name="Imagem 3" descr="cesim_1.png"/>
          <p:cNvPicPr>
            <a:picLocks noChangeAspect="1"/>
          </p:cNvPicPr>
          <p:nvPr/>
        </p:nvPicPr>
        <p:blipFill>
          <a:blip r:embed="rId2" cstate="print"/>
          <a:stretch>
            <a:fillRect/>
          </a:stretch>
        </p:blipFill>
        <p:spPr>
          <a:xfrm>
            <a:off x="3861048" y="6300192"/>
            <a:ext cx="2681536" cy="2628848"/>
          </a:xfrm>
          <a:prstGeom prst="rect">
            <a:avLst/>
          </a:prstGeom>
        </p:spPr>
      </p:pic>
      <p:pic>
        <p:nvPicPr>
          <p:cNvPr id="5" name="Imagem 4" descr="cesim_relatorio_mercado.png"/>
          <p:cNvPicPr>
            <a:picLocks noChangeAspect="1"/>
          </p:cNvPicPr>
          <p:nvPr/>
        </p:nvPicPr>
        <p:blipFill>
          <a:blip r:embed="rId3" cstate="print"/>
          <a:stretch>
            <a:fillRect/>
          </a:stretch>
        </p:blipFill>
        <p:spPr>
          <a:xfrm>
            <a:off x="548680" y="6300192"/>
            <a:ext cx="2880320" cy="264975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2" name="Rectângulo 1"/>
          <p:cNvSpPr/>
          <p:nvPr/>
        </p:nvSpPr>
        <p:spPr>
          <a:xfrm>
            <a:off x="332656" y="611560"/>
            <a:ext cx="6192688" cy="6555641"/>
          </a:xfrm>
          <a:prstGeom prst="rect">
            <a:avLst/>
          </a:prstGeom>
        </p:spPr>
        <p:txBody>
          <a:bodyPr wrap="square">
            <a:spAutoFit/>
          </a:bodyPr>
          <a:lstStyle/>
          <a:p>
            <a:pPr algn="just"/>
            <a:r>
              <a:rPr lang="pt-PT" sz="2000" b="1" dirty="0" smtClean="0">
                <a:solidFill>
                  <a:schemeClr val="tx2">
                    <a:lumMod val="25000"/>
                  </a:schemeClr>
                </a:solidFill>
              </a:rPr>
              <a:t>Quais os objetivos do Jogo de Gestão?</a:t>
            </a:r>
          </a:p>
          <a:p>
            <a:pPr algn="just"/>
            <a:r>
              <a:rPr lang="pt-PT" sz="2000" b="1" dirty="0" smtClean="0">
                <a:solidFill>
                  <a:schemeClr val="tx2">
                    <a:lumMod val="50000"/>
                  </a:schemeClr>
                </a:solidFill>
              </a:rPr>
              <a:t>O Jogo de Gestão pretende desenvolver a perceção dos estudantes para a complexidade das operações de negócios internacionais, através da simulação de um ambiente dinâmico e competitivo. Procura-se assim que os estudantes apliquem as competências adquiridas ao longo da sua formação académica a casos empresariais concretos, tendo ao mesmo tempo a oportunidade de interagir em equipa com os profissionais que já possuem </a:t>
            </a:r>
            <a:r>
              <a:rPr lang="pt-PT" sz="2000" b="1" i="1" dirty="0" smtClean="0">
                <a:solidFill>
                  <a:schemeClr val="tx2">
                    <a:lumMod val="50000"/>
                  </a:schemeClr>
                </a:solidFill>
              </a:rPr>
              <a:t>know-how</a:t>
            </a:r>
            <a:r>
              <a:rPr lang="pt-PT" sz="2000" b="1" dirty="0" smtClean="0">
                <a:solidFill>
                  <a:schemeClr val="tx2">
                    <a:lumMod val="50000"/>
                  </a:schemeClr>
                </a:solidFill>
              </a:rPr>
              <a:t> e experiência com este tipo de ambiente. </a:t>
            </a:r>
          </a:p>
          <a:p>
            <a:pPr algn="just"/>
            <a:endParaRPr lang="pt-PT" sz="2000" b="1" dirty="0" smtClean="0">
              <a:solidFill>
                <a:schemeClr val="tx2">
                  <a:lumMod val="50000"/>
                </a:schemeClr>
              </a:solidFill>
            </a:endParaRPr>
          </a:p>
          <a:p>
            <a:pPr algn="just"/>
            <a:endParaRPr lang="pt-PT" sz="2000" b="1" dirty="0" smtClean="0">
              <a:solidFill>
                <a:schemeClr val="tx2">
                  <a:lumMod val="50000"/>
                </a:schemeClr>
              </a:solidFill>
            </a:endParaRPr>
          </a:p>
          <a:p>
            <a:pPr algn="just"/>
            <a:r>
              <a:rPr lang="pt-PT" sz="2000" b="1" dirty="0" smtClean="0">
                <a:solidFill>
                  <a:schemeClr val="tx2">
                    <a:lumMod val="25000"/>
                  </a:schemeClr>
                </a:solidFill>
              </a:rPr>
              <a:t>Quem são os organizadores do Jogo de Gestão?</a:t>
            </a:r>
          </a:p>
          <a:p>
            <a:pPr algn="just"/>
            <a:r>
              <a:rPr lang="pt-PT" sz="2000" b="1" dirty="0" smtClean="0">
                <a:solidFill>
                  <a:schemeClr val="tx2">
                    <a:lumMod val="50000"/>
                  </a:schemeClr>
                </a:solidFill>
              </a:rPr>
              <a:t>O Jogo de Gestão é organizado pela Escola Superior de Ciências Empresariais (ESCE) do Instituto Politécnico de Viana </a:t>
            </a:r>
            <a:r>
              <a:rPr lang="pt-PT" sz="2000" b="1" smtClean="0">
                <a:solidFill>
                  <a:schemeClr val="tx2">
                    <a:lumMod val="50000"/>
                  </a:schemeClr>
                </a:solidFill>
              </a:rPr>
              <a:t>do </a:t>
            </a:r>
            <a:r>
              <a:rPr lang="pt-PT" sz="2000" b="1" smtClean="0">
                <a:solidFill>
                  <a:schemeClr val="tx2">
                    <a:lumMod val="50000"/>
                  </a:schemeClr>
                </a:solidFill>
              </a:rPr>
              <a:t>Castelo [IPVC], </a:t>
            </a:r>
            <a:r>
              <a:rPr lang="pt-PT" sz="2000" b="1" dirty="0" smtClean="0">
                <a:solidFill>
                  <a:schemeClr val="tx2">
                    <a:lumMod val="50000"/>
                  </a:schemeClr>
                </a:solidFill>
              </a:rPr>
              <a:t>em parceria com a Caixa de Crédito Agrícola e o Conselho Empresarial dos Vales do Lima e Minho (CEVAL).</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ângulo arredondado 2"/>
          <p:cNvSpPr/>
          <p:nvPr/>
        </p:nvSpPr>
        <p:spPr>
          <a:xfrm>
            <a:off x="188640" y="7668344"/>
            <a:ext cx="6480720" cy="122413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ESCE.jpg"/>
          <p:cNvPicPr>
            <a:picLocks noChangeAspect="1"/>
          </p:cNvPicPr>
          <p:nvPr/>
        </p:nvPicPr>
        <p:blipFill>
          <a:blip r:embed="rId2" cstate="print"/>
          <a:stretch>
            <a:fillRect/>
          </a:stretch>
        </p:blipFill>
        <p:spPr>
          <a:xfrm>
            <a:off x="246081" y="7888281"/>
            <a:ext cx="1094687" cy="788175"/>
          </a:xfrm>
          <a:prstGeom prst="rect">
            <a:avLst/>
          </a:prstGeom>
        </p:spPr>
      </p:pic>
      <p:sp>
        <p:nvSpPr>
          <p:cNvPr id="4" name="CaixaDeTexto 3"/>
          <p:cNvSpPr txBox="1"/>
          <p:nvPr/>
        </p:nvSpPr>
        <p:spPr>
          <a:xfrm>
            <a:off x="404664" y="2699792"/>
            <a:ext cx="6453336" cy="2616101"/>
          </a:xfrm>
          <a:prstGeom prst="rect">
            <a:avLst/>
          </a:prstGeom>
          <a:noFill/>
        </p:spPr>
        <p:txBody>
          <a:bodyPr wrap="square" rtlCol="0">
            <a:spAutoFit/>
          </a:bodyPr>
          <a:lstStyle/>
          <a:p>
            <a:r>
              <a:rPr lang="pt-PT" sz="2000" b="1" dirty="0" smtClean="0"/>
              <a:t>Como me posso inscrever no Jogo de Gestão?</a:t>
            </a:r>
          </a:p>
          <a:p>
            <a:endParaRPr lang="pt-PT" dirty="0"/>
          </a:p>
          <a:p>
            <a:r>
              <a:rPr lang="pt-PT" dirty="0" smtClean="0"/>
              <a:t>Escola Superior de Ciências Empresariais</a:t>
            </a:r>
          </a:p>
          <a:p>
            <a:r>
              <a:rPr lang="pt-PT" dirty="0" smtClean="0"/>
              <a:t>Instituto Politécnico de Viana do Castelo</a:t>
            </a:r>
          </a:p>
          <a:p>
            <a:r>
              <a:rPr lang="pt-PT" dirty="0" smtClean="0"/>
              <a:t>Av. Miguel Dantas, </a:t>
            </a:r>
          </a:p>
          <a:p>
            <a:r>
              <a:rPr lang="pt-PT" dirty="0" smtClean="0"/>
              <a:t>4930-678 Valença</a:t>
            </a:r>
          </a:p>
          <a:p>
            <a:endParaRPr lang="pt-PT" dirty="0"/>
          </a:p>
          <a:p>
            <a:r>
              <a:rPr lang="pt-PT" dirty="0"/>
              <a:t>Tel.:258 809 679 </a:t>
            </a:r>
            <a:br>
              <a:rPr lang="pt-PT" dirty="0"/>
            </a:br>
            <a:r>
              <a:rPr lang="pt-PT" dirty="0"/>
              <a:t>Fax:251 800 841</a:t>
            </a:r>
          </a:p>
        </p:txBody>
      </p:sp>
      <p:pic>
        <p:nvPicPr>
          <p:cNvPr id="5" name="Imagem 4" descr="ipvc.jpg"/>
          <p:cNvPicPr>
            <a:picLocks noChangeAspect="1"/>
          </p:cNvPicPr>
          <p:nvPr/>
        </p:nvPicPr>
        <p:blipFill>
          <a:blip r:embed="rId3" cstate="print"/>
          <a:stretch>
            <a:fillRect/>
          </a:stretch>
        </p:blipFill>
        <p:spPr>
          <a:xfrm>
            <a:off x="1556792" y="7812360"/>
            <a:ext cx="1008508" cy="870984"/>
          </a:xfrm>
          <a:prstGeom prst="rect">
            <a:avLst/>
          </a:prstGeom>
        </p:spPr>
      </p:pic>
      <p:pic>
        <p:nvPicPr>
          <p:cNvPr id="2050" name="Picture 2" descr="http://t2.gstatic.com/images?q=tbn:ANd9GcSu6Qey67UbROwQ0NiA_mTYZ8iyhs4ZdyJbMZ9CSK874ftxDgof8g"/>
          <p:cNvPicPr>
            <a:picLocks noChangeAspect="1" noChangeArrowheads="1"/>
          </p:cNvPicPr>
          <p:nvPr/>
        </p:nvPicPr>
        <p:blipFill>
          <a:blip r:embed="rId4" cstate="print"/>
          <a:srcRect/>
          <a:stretch>
            <a:fillRect/>
          </a:stretch>
        </p:blipFill>
        <p:spPr bwMode="auto">
          <a:xfrm>
            <a:off x="2636912" y="7956376"/>
            <a:ext cx="1425724" cy="717374"/>
          </a:xfrm>
          <a:prstGeom prst="rect">
            <a:avLst/>
          </a:prstGeom>
          <a:noFill/>
        </p:spPr>
      </p:pic>
      <p:pic>
        <p:nvPicPr>
          <p:cNvPr id="2054" name="Picture 6" descr="http://t3.gstatic.com/images?q=tbn:ANd9GcQXN2b_gE6WGbavcUA0-CmYwd8_Lw6ynxoTluOerpOZKJ334QPu"/>
          <p:cNvPicPr>
            <a:picLocks noChangeAspect="1" noChangeArrowheads="1"/>
          </p:cNvPicPr>
          <p:nvPr/>
        </p:nvPicPr>
        <p:blipFill>
          <a:blip r:embed="rId5" cstate="print"/>
          <a:srcRect/>
          <a:stretch>
            <a:fillRect/>
          </a:stretch>
        </p:blipFill>
        <p:spPr bwMode="auto">
          <a:xfrm>
            <a:off x="4077072" y="8028385"/>
            <a:ext cx="2517750" cy="61074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écnica">
  <a:themeElements>
    <a:clrScheme name="Solstí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Técnic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écnica">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TotalTime>
  <Words>299</Words>
  <Application>Microsoft Office PowerPoint</Application>
  <PresentationFormat>Papel Letter (216 x 279 mm)</PresentationFormat>
  <Paragraphs>22</Paragraphs>
  <Slides>4</Slides>
  <Notes>0</Notes>
  <HiddenSlides>0</HiddenSlides>
  <MMClips>0</MMClips>
  <ScaleCrop>false</ScaleCrop>
  <HeadingPairs>
    <vt:vector size="4" baseType="variant">
      <vt:variant>
        <vt:lpstr>Tema</vt:lpstr>
      </vt:variant>
      <vt:variant>
        <vt:i4>1</vt:i4>
      </vt:variant>
      <vt:variant>
        <vt:lpstr>Títulos dos diapositivos</vt:lpstr>
      </vt:variant>
      <vt:variant>
        <vt:i4>4</vt:i4>
      </vt:variant>
    </vt:vector>
  </HeadingPairs>
  <TitlesOfParts>
    <vt:vector size="5" baseType="lpstr">
      <vt:lpstr>Técnica</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Beatriz Casais</dc:creator>
  <cp:lastModifiedBy>Sílvia Rolo</cp:lastModifiedBy>
  <cp:revision>10</cp:revision>
  <dcterms:created xsi:type="dcterms:W3CDTF">2012-01-18T18:39:45Z</dcterms:created>
  <dcterms:modified xsi:type="dcterms:W3CDTF">2012-02-03T14:50:25Z</dcterms:modified>
</cp:coreProperties>
</file>